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8E00"/>
    <a:srgbClr val="DE7400"/>
    <a:srgbClr val="4E863A"/>
    <a:srgbClr val="6BA4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4" autoAdjust="0"/>
    <p:restoredTop sz="94660"/>
  </p:normalViewPr>
  <p:slideViewPr>
    <p:cSldViewPr>
      <p:cViewPr>
        <p:scale>
          <a:sx n="70" d="100"/>
          <a:sy n="70" d="100"/>
        </p:scale>
        <p:origin x="64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5B8DFF-3B96-41A0-9B28-6E55A2E48E01}" type="datetimeFigureOut">
              <a:rPr lang="en-US" smtClean="0"/>
              <a:t>12/15/2017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AC6CA-E053-4EC7-B801-A64BBB984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717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AC6CA-E053-4EC7-B801-A64BBB9841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6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 : https://github.com/ShashSec/SMTI_SA/blob/master/NVD-WordtoVec.ipynb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AC6CA-E053-4EC7-B801-A64BBB9841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2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60500" y="2057400"/>
            <a:ext cx="6223000" cy="1066800"/>
          </a:xfrm>
        </p:spPr>
        <p:txBody>
          <a:bodyPr>
            <a:noAutofit/>
          </a:bodyPr>
          <a:lstStyle>
            <a:lvl1pPr algn="ctr"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Your 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95500" y="3124200"/>
            <a:ext cx="4953000" cy="9144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8130"/>
            <a:ext cx="8229600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443835"/>
            <a:ext cx="8229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922634" y="148130"/>
            <a:ext cx="7764165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914399" y="1443835"/>
            <a:ext cx="7764165" cy="526176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871787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3716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8130"/>
            <a:ext cx="8229600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3835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73697"/>
            <a:ext cx="4040188" cy="3798583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43835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073697"/>
            <a:ext cx="4041775" cy="3798583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Microsoft New Tai Lue" pitchFamily="34" charset="0"/>
          <a:ea typeface="Microsoft Himalaya" pitchFamily="2" charset="0"/>
          <a:cs typeface="Microsoft New Tai Lue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bg1"/>
          </a:solidFill>
          <a:latin typeface="Microsoft New Tai Lue" pitchFamily="34" charset="0"/>
          <a:ea typeface="+mn-ea"/>
          <a:cs typeface="Microsoft New Tai Lue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bg1"/>
          </a:solidFill>
          <a:latin typeface="Microsoft New Tai Lue" pitchFamily="34" charset="0"/>
          <a:ea typeface="+mn-ea"/>
          <a:cs typeface="Microsoft New Tai Lue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bg1"/>
          </a:solidFill>
          <a:latin typeface="Microsoft New Tai Lue" pitchFamily="34" charset="0"/>
          <a:ea typeface="+mn-ea"/>
          <a:cs typeface="Microsoft New Tai Lue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bg1"/>
          </a:solidFill>
          <a:latin typeface="Microsoft New Tai Lue" pitchFamily="34" charset="0"/>
          <a:ea typeface="+mn-ea"/>
          <a:cs typeface="Microsoft New Tai Lue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bg1"/>
          </a:solidFill>
          <a:latin typeface="Microsoft New Tai Lue" pitchFamily="34" charset="0"/>
          <a:ea typeface="+mn-ea"/>
          <a:cs typeface="Microsoft New Tai Lue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Relationship Id="rId9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971800"/>
            <a:ext cx="6921500" cy="1066800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smtClean="0"/>
              <a:t>Social Media Threat Intel Platform</a:t>
            </a:r>
            <a:endParaRPr lang="en-US" dirty="0"/>
          </a:p>
        </p:txBody>
      </p:sp>
      <p:pic>
        <p:nvPicPr>
          <p:cNvPr id="1026" name="Picture 2" descr="C:\Users\Wengchucon\Desktop\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015" y="4509660"/>
            <a:ext cx="4206875" cy="225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Star Wars Theme Song By John William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5724" y="632308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5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Extending</a:t>
            </a:r>
            <a:r>
              <a:rPr lang="en-US" dirty="0"/>
              <a:t> </a:t>
            </a:r>
            <a:r>
              <a:rPr lang="en-US" sz="4000" dirty="0"/>
              <a:t>the use case to </a:t>
            </a:r>
            <a:r>
              <a:rPr lang="en-US" sz="4000" dirty="0" smtClean="0"/>
              <a:t>Threat </a:t>
            </a:r>
            <a:r>
              <a:rPr lang="en-US" sz="4000" dirty="0"/>
              <a:t>Intel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tools provides platform to find threat or security related information in social media </a:t>
            </a:r>
          </a:p>
          <a:p>
            <a:r>
              <a:rPr lang="en-US" dirty="0" smtClean="0"/>
              <a:t>Adopting deep learning algorithms in these platforms</a:t>
            </a:r>
          </a:p>
          <a:p>
            <a:r>
              <a:rPr lang="en-US" dirty="0" smtClean="0"/>
              <a:t>Designing robust and versatile social media threat intel platform using deep learning techniques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46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Proposed solution flow </a:t>
            </a:r>
            <a:r>
              <a:rPr lang="en-US" dirty="0" smtClean="0"/>
              <a:t>chart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807293"/>
            <a:ext cx="1100148" cy="17557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198" y="1017040"/>
            <a:ext cx="1276350" cy="12763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755" y="2302534"/>
            <a:ext cx="992003" cy="7440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180" y="2232498"/>
            <a:ext cx="554751" cy="5547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65" y="3927906"/>
            <a:ext cx="484028" cy="4840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989798"/>
            <a:ext cx="562038" cy="4209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272" y="3673441"/>
            <a:ext cx="838486" cy="7384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599" y="5489912"/>
            <a:ext cx="1587164" cy="1058109"/>
          </a:xfrm>
          <a:prstGeom prst="rect">
            <a:avLst/>
          </a:prstGeom>
        </p:spPr>
      </p:pic>
      <p:sp>
        <p:nvSpPr>
          <p:cNvPr id="14" name="Down Arrow 13"/>
          <p:cNvSpPr/>
          <p:nvPr/>
        </p:nvSpPr>
        <p:spPr>
          <a:xfrm>
            <a:off x="3878085" y="2302534"/>
            <a:ext cx="330576" cy="6872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240001" y="3961846"/>
            <a:ext cx="1749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Security Analyst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74159" y="1326648"/>
            <a:ext cx="836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Client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32532" y="2321754"/>
            <a:ext cx="836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RFI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9" name="Straight Arrow Connector 18"/>
          <p:cNvCxnSpPr>
            <a:stCxn id="4" idx="3"/>
            <a:endCxn id="7" idx="1"/>
          </p:cNvCxnSpPr>
          <p:nvPr/>
        </p:nvCxnSpPr>
        <p:spPr>
          <a:xfrm flipV="1">
            <a:off x="4681548" y="2674535"/>
            <a:ext cx="1642207" cy="10106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4" idx="3"/>
            <a:endCxn id="11" idx="1"/>
          </p:cNvCxnSpPr>
          <p:nvPr/>
        </p:nvCxnSpPr>
        <p:spPr>
          <a:xfrm>
            <a:off x="4681548" y="3685181"/>
            <a:ext cx="1795724" cy="3575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8" idx="3"/>
          </p:cNvCxnSpPr>
          <p:nvPr/>
        </p:nvCxnSpPr>
        <p:spPr>
          <a:xfrm flipH="1" flipV="1">
            <a:off x="1914931" y="2509874"/>
            <a:ext cx="1642207" cy="11557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9" idx="3"/>
          </p:cNvCxnSpPr>
          <p:nvPr/>
        </p:nvCxnSpPr>
        <p:spPr>
          <a:xfrm flipH="1">
            <a:off x="1411093" y="3714822"/>
            <a:ext cx="2170307" cy="4550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12" idx="0"/>
          </p:cNvCxnSpPr>
          <p:nvPr/>
        </p:nvCxnSpPr>
        <p:spPr>
          <a:xfrm flipH="1">
            <a:off x="4084181" y="3970631"/>
            <a:ext cx="30619" cy="15192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410201" y="3082286"/>
            <a:ext cx="3542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Selects predefined problem model or train a new model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631627" y="3199308"/>
            <a:ext cx="2049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Selects one or more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data source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810147" y="5077470"/>
            <a:ext cx="3542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Aggregates and displays the result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1" name="Rounded Rectangular Callout 50"/>
          <p:cNvSpPr/>
          <p:nvPr/>
        </p:nvSpPr>
        <p:spPr>
          <a:xfrm>
            <a:off x="6579162" y="1125532"/>
            <a:ext cx="2170907" cy="797793"/>
          </a:xfrm>
          <a:prstGeom prst="wedgeRoundRectCallout">
            <a:avLst>
              <a:gd name="adj1" fmla="val -20127"/>
              <a:gd name="adj2" fmla="val 99718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Repository of predefined problem models</a:t>
            </a:r>
            <a:endParaRPr lang="en-US" dirty="0"/>
          </a:p>
        </p:txBody>
      </p:sp>
      <p:sp>
        <p:nvSpPr>
          <p:cNvPr id="52" name="Rounded Rectangular Callout 51"/>
          <p:cNvSpPr/>
          <p:nvPr/>
        </p:nvSpPr>
        <p:spPr>
          <a:xfrm>
            <a:off x="6827536" y="4563068"/>
            <a:ext cx="1992241" cy="1532932"/>
          </a:xfrm>
          <a:prstGeom prst="wedgeRoundRectCallout">
            <a:avLst>
              <a:gd name="adj1" fmla="val -37396"/>
              <a:gd name="adj2" fmla="val -67622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 problem model trained by the Analyst. Approx. 3 to 5 hrs.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58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Less time to train the model </a:t>
            </a:r>
          </a:p>
          <a:p>
            <a:r>
              <a:rPr lang="en-US" dirty="0" smtClean="0"/>
              <a:t>One model can serve multiple clients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19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Future </a:t>
            </a:r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large NVD dataset to train the model</a:t>
            </a:r>
          </a:p>
          <a:p>
            <a:r>
              <a:rPr lang="en-US" dirty="0" smtClean="0"/>
              <a:t>Use various social media data like tweets to train the model</a:t>
            </a:r>
          </a:p>
          <a:p>
            <a:r>
              <a:rPr lang="en-US" dirty="0" smtClean="0"/>
              <a:t>Develop a case studies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07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1371600"/>
            <a:ext cx="7764165" cy="1143000"/>
          </a:xfrm>
        </p:spPr>
        <p:txBody>
          <a:bodyPr/>
          <a:lstStyle/>
          <a:p>
            <a:r>
              <a:rPr lang="en-US" dirty="0" smtClean="0"/>
              <a:t>Thank you!!</a:t>
            </a:r>
            <a:endParaRPr lang="en-US" dirty="0"/>
          </a:p>
        </p:txBody>
      </p:sp>
      <p:pic>
        <p:nvPicPr>
          <p:cNvPr id="3074" name="Picture 2" descr="Image result for star wars swor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286000"/>
            <a:ext cx="5012267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895600" y="5105400"/>
            <a:ext cx="776416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New Tai Lue" pitchFamily="34" charset="0"/>
                <a:ea typeface="Microsoft Himalaya" pitchFamily="2" charset="0"/>
                <a:cs typeface="Microsoft New Tai Lue" pitchFamily="34" charset="0"/>
              </a:defRPr>
            </a:lvl1pPr>
          </a:lstStyle>
          <a:p>
            <a:r>
              <a:rPr lang="en-US" dirty="0" smtClean="0"/>
              <a:t>Questions??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96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better story</a:t>
            </a:r>
          </a:p>
          <a:p>
            <a:r>
              <a:rPr lang="en-US" dirty="0" smtClean="0"/>
              <a:t>A naïve attempt with Naïve </a:t>
            </a:r>
            <a:r>
              <a:rPr lang="en-US" dirty="0"/>
              <a:t>B</a:t>
            </a:r>
            <a:r>
              <a:rPr lang="en-US" dirty="0" smtClean="0"/>
              <a:t>ayes</a:t>
            </a:r>
            <a:endParaRPr lang="en-US" dirty="0" smtClean="0"/>
          </a:p>
          <a:p>
            <a:r>
              <a:rPr lang="en-US" dirty="0" smtClean="0"/>
              <a:t>Word2Vec – A new hope</a:t>
            </a:r>
            <a:endParaRPr lang="en-US" dirty="0" smtClean="0"/>
          </a:p>
          <a:p>
            <a:r>
              <a:rPr lang="en-US" dirty="0" smtClean="0"/>
              <a:t>Results and Analysis</a:t>
            </a:r>
          </a:p>
          <a:p>
            <a:r>
              <a:rPr lang="en-US" dirty="0" smtClean="0"/>
              <a:t>Extending the use case to Threat Intel</a:t>
            </a:r>
          </a:p>
          <a:p>
            <a:r>
              <a:rPr lang="en-US" dirty="0" smtClean="0"/>
              <a:t>Proposed solution flow chart</a:t>
            </a:r>
          </a:p>
          <a:p>
            <a:r>
              <a:rPr lang="en-US" dirty="0" smtClean="0"/>
              <a:t>Business case</a:t>
            </a:r>
            <a:endParaRPr lang="en-US" dirty="0" smtClean="0"/>
          </a:p>
          <a:p>
            <a:r>
              <a:rPr lang="en-US" dirty="0" smtClean="0"/>
              <a:t>Future work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2" descr="C:\Users\Wengchucon\Desktop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1688" y="353499"/>
            <a:ext cx="1472312" cy="78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better Story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Solution based approach</a:t>
            </a:r>
            <a:endParaRPr lang="en-US" dirty="0" smtClean="0"/>
          </a:p>
          <a:p>
            <a:r>
              <a:rPr lang="en-US" dirty="0" smtClean="0"/>
              <a:t>System development is in infancy stage</a:t>
            </a:r>
            <a:endParaRPr lang="en-US" dirty="0" smtClean="0"/>
          </a:p>
          <a:p>
            <a:r>
              <a:rPr lang="en-US" dirty="0" smtClean="0"/>
              <a:t>Early feedback and comments leads to better system design</a:t>
            </a:r>
            <a:endParaRPr lang="en-US" dirty="0" smtClean="0"/>
          </a:p>
        </p:txBody>
      </p:sp>
      <p:pic>
        <p:nvPicPr>
          <p:cNvPr id="6" name="Picture 2" descr="C:\Users\Wengchucon\Desktop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68499"/>
            <a:ext cx="1472312" cy="78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naïve attempt with Naïve B</a:t>
            </a:r>
            <a:r>
              <a:rPr lang="en-US" dirty="0" smtClean="0"/>
              <a:t>ayes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Attempt to classify tweets as security threat or not in the summer of 2016</a:t>
            </a:r>
          </a:p>
          <a:p>
            <a:r>
              <a:rPr lang="en-US" dirty="0" smtClean="0"/>
              <a:t>Lack of Security knowledge source</a:t>
            </a:r>
          </a:p>
          <a:p>
            <a:r>
              <a:rPr lang="en-US" dirty="0" smtClean="0"/>
              <a:t>Unigram approach will not identify “Denial of service” as one word</a:t>
            </a:r>
          </a:p>
          <a:p>
            <a:r>
              <a:rPr lang="en-US" dirty="0" smtClean="0"/>
              <a:t>Can not relate Microsoft to its products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57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Word2Vec – A new </a:t>
            </a:r>
            <a:r>
              <a:rPr lang="en-US" dirty="0" smtClean="0"/>
              <a:t>hope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Another Attempt in the fall of 2016</a:t>
            </a:r>
          </a:p>
          <a:p>
            <a:r>
              <a:rPr lang="en-US" dirty="0"/>
              <a:t>Automatic Labeling for Entity Extraction in Cyber </a:t>
            </a:r>
            <a:r>
              <a:rPr lang="en-US" dirty="0" smtClean="0"/>
              <a:t>Security from Stucco </a:t>
            </a:r>
            <a:r>
              <a:rPr lang="en-US" dirty="0"/>
              <a:t>used Relevant Terms Gazetteer (Oak Ridge National </a:t>
            </a:r>
            <a:r>
              <a:rPr lang="en-US" dirty="0" smtClean="0"/>
              <a:t>Laboratory)</a:t>
            </a:r>
            <a:endParaRPr lang="en-US" dirty="0"/>
          </a:p>
          <a:p>
            <a:r>
              <a:rPr lang="en-US" dirty="0" smtClean="0"/>
              <a:t>Information </a:t>
            </a:r>
            <a:r>
              <a:rPr lang="en-US" dirty="0"/>
              <a:t>extraction of security related entities and concept from unstructured </a:t>
            </a:r>
            <a:r>
              <a:rPr lang="en-US" dirty="0" smtClean="0"/>
              <a:t>text (UMBC) uses Stanford NER – Supervised learning -2013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95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– A new </a:t>
            </a:r>
            <a:r>
              <a:rPr lang="en-US" dirty="0" smtClean="0"/>
              <a:t>hope Contd.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neural network algorithm designed by Google</a:t>
            </a:r>
          </a:p>
          <a:p>
            <a:r>
              <a:rPr lang="en-US" dirty="0" smtClean="0"/>
              <a:t>Unsupervised learning </a:t>
            </a:r>
          </a:p>
          <a:p>
            <a:r>
              <a:rPr lang="en-US" dirty="0" smtClean="0"/>
              <a:t>It </a:t>
            </a:r>
            <a:r>
              <a:rPr lang="en-US" dirty="0"/>
              <a:t>was recently shown that the word vectors capture many linguistic </a:t>
            </a:r>
            <a:r>
              <a:rPr lang="en-US" dirty="0" smtClean="0"/>
              <a:t>regularities can identify products of Microsoft</a:t>
            </a:r>
          </a:p>
          <a:p>
            <a:r>
              <a:rPr lang="en-US" dirty="0"/>
              <a:t>From words to phrases and </a:t>
            </a:r>
            <a:r>
              <a:rPr lang="en-US" dirty="0" smtClean="0"/>
              <a:t>beyond, can identify “Denial of Service”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  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59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 and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NVD dataset from January 2010 through March </a:t>
            </a:r>
            <a:r>
              <a:rPr lang="en-US" dirty="0" smtClean="0"/>
              <a:t>2013</a:t>
            </a:r>
          </a:p>
          <a:p>
            <a:r>
              <a:rPr lang="en-US" dirty="0" smtClean="0"/>
              <a:t>Contains </a:t>
            </a:r>
            <a:r>
              <a:rPr lang="en-US" dirty="0"/>
              <a:t>1,656,837 </a:t>
            </a:r>
            <a:r>
              <a:rPr lang="en-US" dirty="0" smtClean="0"/>
              <a:t>tokens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349" y="2798273"/>
            <a:ext cx="6485451" cy="392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6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</a:t>
            </a:r>
            <a:r>
              <a:rPr lang="en-US" dirty="0" smtClean="0"/>
              <a:t>Analysis Contd.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3351" y="1444625"/>
            <a:ext cx="7186560" cy="526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2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Analysis Contd.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599" y="1324658"/>
            <a:ext cx="7764463" cy="17692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110" y="3200400"/>
            <a:ext cx="7764463" cy="17550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09" y="5061979"/>
            <a:ext cx="7764463" cy="163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11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082-music-box-ppt-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1E984FDF-1837-4557-8293-EECC85904CE6}" vid="{5F5E44D7-649E-41C5-9A92-D1762A4E7C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20052-star-wars-with-logo-ppt-template</Template>
  <TotalTime>0</TotalTime>
  <Words>371</Words>
  <Application>Microsoft Office PowerPoint</Application>
  <PresentationFormat>On-screen Show (4:3)</PresentationFormat>
  <Paragraphs>61</Paragraphs>
  <Slides>14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Microsoft Himalaya</vt:lpstr>
      <vt:lpstr>Microsoft New Tai Lue</vt:lpstr>
      <vt:lpstr>20082-music-box-ppt-template</vt:lpstr>
      <vt:lpstr> Social Media Threat Intel Platform</vt:lpstr>
      <vt:lpstr>Contents</vt:lpstr>
      <vt:lpstr>A better Story</vt:lpstr>
      <vt:lpstr>A naïve attempt with Naïve Bayes</vt:lpstr>
      <vt:lpstr>Word2Vec – A new hope</vt:lpstr>
      <vt:lpstr>Word2Vec – A new hope Contd.</vt:lpstr>
      <vt:lpstr>Results and Analysis</vt:lpstr>
      <vt:lpstr>Results and Analysis Contd.</vt:lpstr>
      <vt:lpstr>Results and Analysis Contd.</vt:lpstr>
      <vt:lpstr>Extending the use case to Threat Intel</vt:lpstr>
      <vt:lpstr>Proposed solution flow chart</vt:lpstr>
      <vt:lpstr>Business case</vt:lpstr>
      <vt:lpstr>Future work</vt:lpstr>
      <vt:lpstr>Thank you!!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2017-12-15T11:40:46Z</dcterms:created>
  <dcterms:modified xsi:type="dcterms:W3CDTF">2017-12-15T13:31:16Z</dcterms:modified>
</cp:coreProperties>
</file>